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8"/>
  </p:notesMasterIdLst>
  <p:sldIdLst>
    <p:sldId id="257" r:id="rId6"/>
    <p:sldId id="316" r:id="rId7"/>
    <p:sldId id="313" r:id="rId8"/>
    <p:sldId id="317" r:id="rId9"/>
    <p:sldId id="269" r:id="rId10"/>
    <p:sldId id="268" r:id="rId11"/>
    <p:sldId id="256" r:id="rId12"/>
    <p:sldId id="353" r:id="rId13"/>
    <p:sldId id="338" r:id="rId14"/>
    <p:sldId id="337" r:id="rId15"/>
    <p:sldId id="354" r:id="rId16"/>
    <p:sldId id="275" r:id="rId17"/>
    <p:sldId id="347" r:id="rId18"/>
    <p:sldId id="341" r:id="rId19"/>
    <p:sldId id="355" r:id="rId20"/>
    <p:sldId id="345" r:id="rId21"/>
    <p:sldId id="332" r:id="rId22"/>
    <p:sldId id="333" r:id="rId23"/>
    <p:sldId id="350" r:id="rId24"/>
    <p:sldId id="349" r:id="rId25"/>
    <p:sldId id="293" r:id="rId26"/>
    <p:sldId id="292" r:id="rId27"/>
    <p:sldId id="351" r:id="rId28"/>
    <p:sldId id="295" r:id="rId29"/>
    <p:sldId id="356" r:id="rId30"/>
    <p:sldId id="296" r:id="rId31"/>
    <p:sldId id="297" r:id="rId32"/>
    <p:sldId id="358" r:id="rId33"/>
    <p:sldId id="310" r:id="rId34"/>
    <p:sldId id="298" r:id="rId35"/>
    <p:sldId id="307" r:id="rId36"/>
    <p:sldId id="30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F23E8E-97F0-4606-870F-E3FE497DEEA5}">
          <p14:sldIdLst>
            <p14:sldId id="257"/>
            <p14:sldId id="316"/>
            <p14:sldId id="313"/>
            <p14:sldId id="317"/>
            <p14:sldId id="269"/>
            <p14:sldId id="268"/>
          </p14:sldIdLst>
        </p14:section>
        <p14:section name="Part I - Sense" id="{11B514AE-D1D1-4803-AB2E-8E8761FD288C}">
          <p14:sldIdLst>
            <p14:sldId id="256"/>
            <p14:sldId id="353"/>
            <p14:sldId id="338"/>
            <p14:sldId id="337"/>
            <p14:sldId id="354"/>
          </p14:sldIdLst>
        </p14:section>
        <p14:section name="Part II – Control" id="{8746F1A5-AE72-4B3A-8F71-C5288E0878C4}">
          <p14:sldIdLst>
            <p14:sldId id="275"/>
            <p14:sldId id="347"/>
            <p14:sldId id="341"/>
            <p14:sldId id="355"/>
          </p14:sldIdLst>
        </p14:section>
        <p14:section name="Part III – Alter" id="{5F2E4A90-370F-4721-A05D-232F71815A35}">
          <p14:sldIdLst>
            <p14:sldId id="345"/>
            <p14:sldId id="332"/>
            <p14:sldId id="333"/>
            <p14:sldId id="350"/>
            <p14:sldId id="349"/>
            <p14:sldId id="293"/>
            <p14:sldId id="292"/>
            <p14:sldId id="351"/>
            <p14:sldId id="295"/>
            <p14:sldId id="356"/>
            <p14:sldId id="296"/>
            <p14:sldId id="297"/>
            <p14:sldId id="358"/>
          </p14:sldIdLst>
        </p14:section>
        <p14:section name="Bonus – The Dark Side" id="{A1A148B8-8D48-474D-B199-F2499BBD9B5B}">
          <p14:sldIdLst>
            <p14:sldId id="310"/>
            <p14:sldId id="298"/>
            <p14:sldId id="307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FAF"/>
    <a:srgbClr val="4EC9B0"/>
    <a:srgbClr val="404040"/>
    <a:srgbClr val="3A343E"/>
    <a:srgbClr val="F7F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47EA9-7A76-4F13-8B52-9100599BEE98}" v="71" dt="2020-03-03T11:13:08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so Gragera Aguaza" userId="S::alonso.gragera.aguaza@unit4.com::f650db4f-4032-46d2-8e58-843573c4ee48" providerId="AD" clId="Web-{36E47EA9-7A76-4F13-8B52-9100599BEE98}"/>
    <pc:docChg chg="modSld">
      <pc:chgData name="Alonso Gragera Aguaza" userId="S::alonso.gragera.aguaza@unit4.com::f650db4f-4032-46d2-8e58-843573c4ee48" providerId="AD" clId="Web-{36E47EA9-7A76-4F13-8B52-9100599BEE98}" dt="2020-03-03T11:13:08.351" v="69" actId="20577"/>
      <pc:docMkLst>
        <pc:docMk/>
      </pc:docMkLst>
      <pc:sldChg chg="delSp modSp">
        <pc:chgData name="Alonso Gragera Aguaza" userId="S::alonso.gragera.aguaza@unit4.com::f650db4f-4032-46d2-8e58-843573c4ee48" providerId="AD" clId="Web-{36E47EA9-7A76-4F13-8B52-9100599BEE98}" dt="2020-03-03T11:13:08.351" v="68" actId="20577"/>
        <pc:sldMkLst>
          <pc:docMk/>
          <pc:sldMk cId="1402305099" sldId="307"/>
        </pc:sldMkLst>
        <pc:spChg chg="mod">
          <ac:chgData name="Alonso Gragera Aguaza" userId="S::alonso.gragera.aguaza@unit4.com::f650db4f-4032-46d2-8e58-843573c4ee48" providerId="AD" clId="Web-{36E47EA9-7A76-4F13-8B52-9100599BEE98}" dt="2020-03-03T11:13:08.351" v="68" actId="20577"/>
          <ac:spMkLst>
            <pc:docMk/>
            <pc:sldMk cId="1402305099" sldId="307"/>
            <ac:spMk id="3" creationId="{00000000-0000-0000-0000-000000000000}"/>
          </ac:spMkLst>
        </pc:spChg>
        <pc:spChg chg="del">
          <ac:chgData name="Alonso Gragera Aguaza" userId="S::alonso.gragera.aguaza@unit4.com::f650db4f-4032-46d2-8e58-843573c4ee48" providerId="AD" clId="Web-{36E47EA9-7A76-4F13-8B52-9100599BEE98}" dt="2020-03-03T11:12:57.960" v="38"/>
          <ac:spMkLst>
            <pc:docMk/>
            <pc:sldMk cId="1402305099" sldId="307"/>
            <ac:spMk id="26" creationId="{FAF3F711-0C03-43A8-A7F2-C179423AE09C}"/>
          </ac:spMkLst>
        </pc:spChg>
      </pc:sldChg>
      <pc:sldChg chg="modSp">
        <pc:chgData name="Alonso Gragera Aguaza" userId="S::alonso.gragera.aguaza@unit4.com::f650db4f-4032-46d2-8e58-843573c4ee48" providerId="AD" clId="Web-{36E47EA9-7A76-4F13-8B52-9100599BEE98}" dt="2020-03-03T11:12:36.194" v="35" actId="20577"/>
        <pc:sldMkLst>
          <pc:docMk/>
          <pc:sldMk cId="2010734833" sldId="316"/>
        </pc:sldMkLst>
        <pc:spChg chg="mod">
          <ac:chgData name="Alonso Gragera Aguaza" userId="S::alonso.gragera.aguaza@unit4.com::f650db4f-4032-46d2-8e58-843573c4ee48" providerId="AD" clId="Web-{36E47EA9-7A76-4F13-8B52-9100599BEE98}" dt="2020-03-03T11:09:54.927" v="12" actId="20577"/>
          <ac:spMkLst>
            <pc:docMk/>
            <pc:sldMk cId="2010734833" sldId="316"/>
            <ac:spMk id="6" creationId="{00000000-0000-0000-0000-000000000000}"/>
          </ac:spMkLst>
        </pc:spChg>
        <pc:spChg chg="mod">
          <ac:chgData name="Alonso Gragera Aguaza" userId="S::alonso.gragera.aguaza@unit4.com::f650db4f-4032-46d2-8e58-843573c4ee48" providerId="AD" clId="Web-{36E47EA9-7A76-4F13-8B52-9100599BEE98}" dt="2020-03-03T11:12:36.194" v="35" actId="20577"/>
          <ac:spMkLst>
            <pc:docMk/>
            <pc:sldMk cId="2010734833" sldId="316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6A37D-2785-4A5F-9526-7E54902DA1B5}" type="datetimeFigureOut">
              <a:rPr lang="en-US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ED536-512E-4A98-A4B7-54C329CE4AA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D536-512E-4A98-A4B7-54C329CE4AA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1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D536-512E-4A98-A4B7-54C329CE4AA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57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/>
              <a:t>Instead of just following one of the many tutorials online on how to build a recommender system, we thought that it will be more beneficial to give you the full picture on how a company may start a project of this indole to add recommendations to one of their products. </a:t>
            </a:r>
          </a:p>
          <a:p>
            <a:pPr>
              <a:spcBef>
                <a:spcPct val="20000"/>
              </a:spcBef>
            </a:pPr>
            <a:endParaRPr lang="en-US"/>
          </a:p>
          <a:p>
            <a:pPr>
              <a:spcBef>
                <a:spcPct val="20000"/>
              </a:spcBef>
            </a:pPr>
            <a:r>
              <a:rPr lang="en-US"/>
              <a:t>In the case of Unit4 it could be:</a:t>
            </a:r>
          </a:p>
          <a:p>
            <a:pPr>
              <a:spcBef>
                <a:spcPct val="20000"/>
              </a:spcBef>
            </a:pPr>
            <a:r>
              <a:rPr lang="en-US"/>
              <a:t>- Training material recommendations to employees in </a:t>
            </a:r>
            <a:r>
              <a:rPr lang="en-US" err="1"/>
              <a:t>Intuo</a:t>
            </a:r>
          </a:p>
          <a:p>
            <a:pPr>
              <a:spcBef>
                <a:spcPct val="20000"/>
              </a:spcBef>
            </a:pPr>
            <a:r>
              <a:rPr lang="en-US"/>
              <a:t>- Courses recommendations to students in Student Management</a:t>
            </a:r>
          </a:p>
          <a:p>
            <a:pPr>
              <a:spcBef>
                <a:spcPct val="20000"/>
              </a:spcBef>
            </a:pPr>
            <a:r>
              <a:rPr lang="en-US"/>
              <a:t>- Supplier recommendations to companies in Unit4 ERP</a:t>
            </a:r>
          </a:p>
          <a:p>
            <a:pPr>
              <a:spcBef>
                <a:spcPct val="20000"/>
              </a:spcBef>
            </a:pPr>
            <a:endParaRPr lang="en-US"/>
          </a:p>
          <a:p>
            <a:pPr>
              <a:spcBef>
                <a:spcPct val="20000"/>
              </a:spcBef>
            </a:pPr>
            <a:r>
              <a:rPr lang="en-US"/>
              <a:t>But since we cannot use real data from our customers, we decided in the </a:t>
            </a:r>
            <a:r>
              <a:rPr lang="en-US" err="1"/>
              <a:t>ficticious</a:t>
            </a:r>
            <a:r>
              <a:rPr lang="en-US"/>
              <a:t> scenario of movie recommendations in the Galactic Republic </a:t>
            </a:r>
            <a:r>
              <a:rPr lang="en-US" err="1"/>
              <a:t>HoloNet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D536-512E-4A98-A4B7-54C329CE4AA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3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B814-7162-4300-A424-C2783C6D0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B33C3-0AF9-44DF-9BBC-9A9E3D085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0BF20-95C6-4BB1-A5C9-46520616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CF35-B936-4457-B62C-D11D7AF5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F900B-4704-4EC2-AB50-199C8911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4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36E6-065F-4ED3-99FE-747F08E1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6C1F2-7F4D-4028-B29A-BFB514409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A3468-D6CE-4F87-A559-80EAA5AC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C9F9-F745-4D78-8B6C-953698AA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38658-8844-444B-BB2E-196594E9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3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D9700-657B-4FE7-98A2-8B6D86EF0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9D270-6D81-4770-8A6A-F5EB3E7EA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F5E34-7489-4964-AF6C-DC4992F9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04BD-39D6-4C7F-BA99-8C915300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2476D-D248-4F60-9BAF-7888E52F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69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334" y="2057400"/>
            <a:ext cx="8297333" cy="1066800"/>
          </a:xfrm>
        </p:spPr>
        <p:txBody>
          <a:bodyPr>
            <a:noAutofit/>
          </a:bodyPr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Your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4000" y="3124200"/>
            <a:ext cx="6604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0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43836"/>
            <a:ext cx="10972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25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30179" y="148130"/>
            <a:ext cx="1035222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19199" y="1443836"/>
            <a:ext cx="10352220" cy="52617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8885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87178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13716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88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66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0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3835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73698"/>
            <a:ext cx="5386917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3835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73698"/>
            <a:ext cx="5389033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32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46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4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CEBF-1156-494E-93AB-D67A504F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14A6-0F4C-45C6-AC74-AC7FFEA1C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56474-0E0D-42E5-AEAD-A5F22C505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F223E-AC7E-4F0B-9764-0752D806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58DC-EF9B-4C5D-AB0D-4D914CA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75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4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29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4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E6B4-82A4-4C04-A45B-301952B5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EAD17-BA18-4269-BFD3-3399FF28E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89E56-372D-4FCD-85E8-06FE7775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40F6-A786-413E-A6B8-3B070390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C7A8-1FF6-400F-92DD-D62DECDA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1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68DF-583B-4F22-8E5E-710F564C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8EFE-F40D-42B8-881F-DB6EBCA32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7D28-CD2C-47B6-AD96-1370148FE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6113C-EE08-4FD0-AE4D-8A84CEE9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591D5-533F-4867-ACAA-E720AD7A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DE9AD-D1ED-45B5-8962-E4F03073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4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1646-BA0B-4E81-B5CC-836B57FD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CB612-1F05-42AE-9A1D-964A7984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E000E-72D5-4B29-8533-E53DE87F6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A32F-551D-4F24-AEB1-4D4F679BA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2859F3-4A5B-4F5B-8C96-9E7533D18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B8B7F7-E299-4AF4-BD42-2C58DEB3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5A0EB-7FDE-4A0A-B0F9-FC4D89D3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30A1-FDF8-4C5A-8363-2E1E1116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1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7559-7324-4A8C-A04C-5252FEE2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0CA1E-FF29-451F-8101-8FE82416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07B91-4D9A-47D9-8D1E-BB971DFB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173D7-317D-47E1-88FA-806AB4E3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2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576A7-D517-4C87-AB1C-4074A64C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8C233-4F9A-4032-955C-ADB75511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D877-4C09-45DE-8F2C-D4A41D8A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5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534C-2F13-4A29-9464-BA3C0092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89163-FE18-4EE6-8745-55B2C0A41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686F5-EFAA-4A78-A82E-CC0431B04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D6369-0AEB-4EC5-954A-844FDA14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19EFB-7D23-43C9-9DB5-84B5E6F2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29164-40BD-46B8-A8A8-E9EBAB4F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9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4652-A5BC-44D2-AF92-0E351FB4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1E5CD-F890-4FAD-A5B0-108D21E88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8DD44-E5C1-41C1-8271-553A07893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E242F-AC60-4539-900A-1524F126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2BC7C-FE48-4A15-B2DA-A0452F66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F62FF-2EEE-44B1-8C4A-2FD4B14E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D3274-ECC9-4742-804B-0022471C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77E55-1CFA-4043-9424-C44F63504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CFB0-D8C5-4C08-B9E9-910C76B3F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F60E8-D9F7-4E6B-B556-736B860E104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49ADC-8887-4643-8C16-6BF9D0A3E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464D1-7051-4CEB-B400-3E6E56324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383" y="4959991"/>
            <a:ext cx="8297333" cy="1066800"/>
          </a:xfrm>
        </p:spPr>
        <p:txBody>
          <a:bodyPr/>
          <a:lstStyle/>
          <a:p>
            <a:r>
              <a:rPr lang="en-US"/>
              <a:t> Movie Wars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5931" y="5741565"/>
            <a:ext cx="6604000" cy="914400"/>
          </a:xfrm>
        </p:spPr>
        <p:txBody>
          <a:bodyPr/>
          <a:lstStyle/>
          <a:p>
            <a:r>
              <a:rPr lang="en-US"/>
              <a:t>South Tech Week 2020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2B252A6-474E-442A-B2B7-B406AB3D8816}"/>
              </a:ext>
            </a:extLst>
          </p:cNvPr>
          <p:cNvSpPr/>
          <p:nvPr/>
        </p:nvSpPr>
        <p:spPr>
          <a:xfrm>
            <a:off x="2938511" y="2056779"/>
            <a:ext cx="8750423" cy="1547555"/>
          </a:xfrm>
          <a:prstGeom prst="wedgeRoundRectCallout">
            <a:avLst>
              <a:gd name="adj1" fmla="val -54211"/>
              <a:gd name="adj2" fmla="val 75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II – Attack of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1759" y="2172189"/>
            <a:ext cx="8597176" cy="15475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“The Data” is what gives a Data Scientist its power, is an binary field created by all living things. It surround us. It penetrate us. It binds the galaxy together.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601539" y="399883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BA8D4-05A2-4F86-BE32-1D404E157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7A4ED0-9B41-458F-8F28-4ED972C97D42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Episode II notebook</a:t>
            </a:r>
          </a:p>
        </p:txBody>
      </p:sp>
    </p:spTree>
    <p:extLst>
      <p:ext uri="{BB962C8B-B14F-4D97-AF65-F5344CB8AC3E}">
        <p14:creationId xmlns:p14="http://schemas.microsoft.com/office/powerpoint/2010/main" val="117351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III – Revenge of the Outliers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205B807-61E4-409D-932A-A6C5E3ECDE82}"/>
              </a:ext>
            </a:extLst>
          </p:cNvPr>
          <p:cNvSpPr/>
          <p:nvPr/>
        </p:nvSpPr>
        <p:spPr>
          <a:xfrm>
            <a:off x="2938512" y="2304288"/>
            <a:ext cx="8750423" cy="1143000"/>
          </a:xfrm>
          <a:prstGeom prst="wedgeRoundRectCallout">
            <a:avLst>
              <a:gd name="adj1" fmla="val -55465"/>
              <a:gd name="adj2" fmla="val 113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A357D8-FAA4-4B71-AE18-FC2C4C07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019" y="2398452"/>
            <a:ext cx="8217408" cy="10305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Now we’ll see how to preprocess, repeat with me:</a:t>
            </a:r>
          </a:p>
          <a:p>
            <a:pPr marL="0" indent="0">
              <a:buNone/>
            </a:pPr>
            <a:r>
              <a:rPr lang="en-US" b="1" dirty="0"/>
              <a:t>I am one with The Data; the Data is with 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573C0-D23C-4910-8EEF-D6D2F97D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6354CD-D70F-4F68-B63B-281A9955DB57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Episode III notebook</a:t>
            </a:r>
          </a:p>
        </p:txBody>
      </p:sp>
    </p:spTree>
    <p:extLst>
      <p:ext uri="{BB962C8B-B14F-4D97-AF65-F5344CB8AC3E}">
        <p14:creationId xmlns:p14="http://schemas.microsoft.com/office/powerpoint/2010/main" val="28397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0"/>
    </mc:Choice>
    <mc:Fallback xmlns="">
      <p:transition spd="slow" advClick="0" advTm="18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IV – A New Pipeline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9369" y="1447070"/>
            <a:ext cx="9160007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main types of recommender systems are: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s-ES" sz="2100" b="1" dirty="0"/>
              <a:t>Content-</a:t>
            </a:r>
            <a:r>
              <a:rPr lang="es-ES" sz="2100" b="1" dirty="0" err="1"/>
              <a:t>based</a:t>
            </a:r>
            <a:r>
              <a:rPr lang="es-ES" sz="2100" b="1" dirty="0"/>
              <a:t> </a:t>
            </a:r>
            <a:r>
              <a:rPr lang="es-ES" sz="2100" b="1" dirty="0" err="1"/>
              <a:t>filtering</a:t>
            </a:r>
            <a:endParaRPr lang="es-ES" sz="2100" b="1" dirty="0"/>
          </a:p>
          <a:p>
            <a:pPr marL="0" indent="0">
              <a:buNone/>
            </a:pPr>
            <a:r>
              <a:rPr lang="en-US" sz="1900" dirty="0"/>
              <a:t>Use solely attributes about users and/or items but not their interactions. </a:t>
            </a:r>
          </a:p>
          <a:p>
            <a:pPr lvl="1"/>
            <a:r>
              <a:rPr lang="en-US" sz="1500" dirty="0"/>
              <a:t>Item profile: Use genre, year, actors, director or any other movie information for classifying movies</a:t>
            </a:r>
          </a:p>
          <a:p>
            <a:pPr lvl="1"/>
            <a:r>
              <a:rPr lang="en-US" sz="1500" dirty="0"/>
              <a:t>User profile: Use age, gender, job or any other personal information for classifying users</a:t>
            </a:r>
          </a:p>
          <a:p>
            <a:pPr marL="0" indent="0">
              <a:buNone/>
            </a:pPr>
            <a:endParaRPr lang="es-ES" sz="900" b="1" dirty="0"/>
          </a:p>
          <a:p>
            <a:pPr marL="0" indent="0">
              <a:buNone/>
            </a:pPr>
            <a:r>
              <a:rPr lang="es-ES" sz="2100" b="1" dirty="0" err="1"/>
              <a:t>Collaborative</a:t>
            </a:r>
            <a:r>
              <a:rPr lang="es-ES" sz="2100" b="1" dirty="0"/>
              <a:t> </a:t>
            </a:r>
            <a:r>
              <a:rPr lang="es-ES" sz="2100" b="1" dirty="0" err="1"/>
              <a:t>filtering</a:t>
            </a:r>
            <a:endParaRPr lang="es-ES" sz="2100" b="1" dirty="0"/>
          </a:p>
          <a:p>
            <a:pPr marL="0" indent="0">
              <a:buNone/>
            </a:pPr>
            <a:r>
              <a:rPr lang="en-US" sz="1900" dirty="0"/>
              <a:t>Use solely information on the past interactions recorded between users and items.</a:t>
            </a:r>
          </a:p>
          <a:p>
            <a:pPr lvl="1"/>
            <a:r>
              <a:rPr lang="en-US" sz="1500" dirty="0"/>
              <a:t>User-user collaboration: When two users like the same movie, it means that the users are similar.</a:t>
            </a:r>
          </a:p>
          <a:p>
            <a:pPr lvl="1"/>
            <a:r>
              <a:rPr lang="en-US" sz="1500" dirty="0"/>
              <a:t>Item-item collaboration: When two movies are liked by the same user, it means that the movies are similar.</a:t>
            </a:r>
          </a:p>
          <a:p>
            <a:pPr marL="457200" lvl="1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s-ES" sz="2100" b="1" dirty="0" err="1"/>
              <a:t>Hybrid</a:t>
            </a:r>
            <a:endParaRPr lang="es-ES" sz="2100" b="1" dirty="0"/>
          </a:p>
          <a:p>
            <a:pPr marL="0" indent="0">
              <a:buNone/>
            </a:pPr>
            <a:r>
              <a:rPr lang="en-US" sz="1900" dirty="0"/>
              <a:t>Use a mix of both types of information.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New Tai Lue" pitchFamily="34" charset="0"/>
              <a:ea typeface="+mn-ea"/>
              <a:cs typeface="Microsoft New Tai Lue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New Tai Lue" pitchFamily="34" charset="0"/>
              <a:ea typeface="+mn-ea"/>
              <a:cs typeface="Microsoft New Tai Lue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9CA289D-A6EA-47E6-94DE-8ADE2943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1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IV – A New Pipeline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5850" y="1379958"/>
            <a:ext cx="9160007" cy="49486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2100" b="1" dirty="0"/>
              <a:t>Content-</a:t>
            </a:r>
            <a:r>
              <a:rPr lang="es-ES" sz="2100" b="1" dirty="0" err="1"/>
              <a:t>based</a:t>
            </a:r>
            <a:r>
              <a:rPr lang="es-ES" sz="2100" b="1" dirty="0"/>
              <a:t> </a:t>
            </a:r>
            <a:r>
              <a:rPr lang="es-ES" sz="2100" b="1" dirty="0" err="1"/>
              <a:t>filtering</a:t>
            </a:r>
            <a:endParaRPr lang="es-ES" sz="2100" b="1" dirty="0"/>
          </a:p>
          <a:p>
            <a:r>
              <a:rPr lang="en-US" sz="2000" b="1" dirty="0"/>
              <a:t>Advantages</a:t>
            </a:r>
          </a:p>
          <a:p>
            <a:pPr lvl="1"/>
            <a:r>
              <a:rPr lang="en-US" sz="1600" dirty="0"/>
              <a:t>The user gets recommended the types of items they love.</a:t>
            </a:r>
          </a:p>
          <a:p>
            <a:pPr lvl="1"/>
            <a:r>
              <a:rPr lang="en-US" sz="1600" dirty="0"/>
              <a:t>The user is satisfied by the type of recommendation.</a:t>
            </a:r>
          </a:p>
          <a:p>
            <a:pPr lvl="1"/>
            <a:r>
              <a:rPr lang="en-US" sz="1600" dirty="0"/>
              <a:t>New items can be recommended; just data for that item is required.</a:t>
            </a:r>
          </a:p>
          <a:p>
            <a:r>
              <a:rPr lang="en-US" sz="2000" b="1" dirty="0"/>
              <a:t>Disadvantages</a:t>
            </a:r>
          </a:p>
          <a:p>
            <a:pPr lvl="1"/>
            <a:r>
              <a:rPr lang="en-US" sz="1600" dirty="0"/>
              <a:t>The user will never be recommended for different items.</a:t>
            </a:r>
          </a:p>
          <a:p>
            <a:pPr lvl="1"/>
            <a:r>
              <a:rPr lang="en-US" sz="1600" dirty="0"/>
              <a:t>Business cannot be expanded as the user does not try a different type of product.</a:t>
            </a:r>
          </a:p>
          <a:p>
            <a:pPr marL="0" indent="0">
              <a:buNone/>
            </a:pPr>
            <a:endParaRPr lang="es-ES" sz="1100" b="1" dirty="0"/>
          </a:p>
          <a:p>
            <a:pPr marL="0" indent="0">
              <a:buNone/>
            </a:pPr>
            <a:r>
              <a:rPr lang="es-ES" sz="2100" b="1" dirty="0" err="1"/>
              <a:t>Collaborative</a:t>
            </a:r>
            <a:r>
              <a:rPr lang="es-ES" sz="2100" b="1" dirty="0"/>
              <a:t> </a:t>
            </a:r>
            <a:r>
              <a:rPr lang="es-ES" sz="2100" b="1" dirty="0" err="1"/>
              <a:t>filtering</a:t>
            </a:r>
            <a:endParaRPr lang="es-ES" sz="2100" b="1" dirty="0"/>
          </a:p>
          <a:p>
            <a:r>
              <a:rPr lang="en-US" sz="2100" b="1" dirty="0"/>
              <a:t>Advantages</a:t>
            </a:r>
          </a:p>
          <a:p>
            <a:pPr lvl="1"/>
            <a:r>
              <a:rPr lang="en-US" sz="1600" dirty="0"/>
              <a:t>New products can be introduced to the user.</a:t>
            </a:r>
          </a:p>
          <a:p>
            <a:pPr lvl="1"/>
            <a:r>
              <a:rPr lang="en-US" sz="1600" dirty="0"/>
              <a:t>Business can be expanded and can popularize new products.</a:t>
            </a:r>
          </a:p>
          <a:p>
            <a:r>
              <a:rPr lang="en-US" sz="2100" b="1" dirty="0"/>
              <a:t>Disadvantages</a:t>
            </a:r>
          </a:p>
          <a:p>
            <a:pPr lvl="1"/>
            <a:r>
              <a:rPr lang="en-US" sz="1600" dirty="0"/>
              <a:t>User’s previous history is required or data for products is required based on the type of collaborative method used.</a:t>
            </a:r>
          </a:p>
          <a:p>
            <a:pPr lvl="1"/>
            <a:r>
              <a:rPr lang="en-US" sz="1600" dirty="0"/>
              <a:t>The new item cannot be recommended if no user has purchased or rated it.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New Tai Lue" pitchFamily="34" charset="0"/>
              <a:ea typeface="+mn-ea"/>
              <a:cs typeface="Microsoft New Tai Lue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New Tai Lue" pitchFamily="34" charset="0"/>
              <a:ea typeface="+mn-ea"/>
              <a:cs typeface="Microsoft New Tai Lue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9CA289D-A6EA-47E6-94DE-8ADE2943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5ECB09-E5CC-4DFD-BA52-CC9570659623}"/>
              </a:ext>
            </a:extLst>
          </p:cNvPr>
          <p:cNvSpPr/>
          <p:nvPr/>
        </p:nvSpPr>
        <p:spPr>
          <a:xfrm>
            <a:off x="5382389" y="6232740"/>
            <a:ext cx="6420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New Tai Lue" pitchFamily="34" charset="0"/>
                <a:ea typeface="+mn-ea"/>
                <a:cs typeface="Microsoft New Tai Lue" pitchFamily="34" charset="0"/>
              </a:rPr>
              <a:t>More info: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https://www.youtube.com/watch?v=Eeg1DEeWUjA</a:t>
            </a:r>
          </a:p>
        </p:txBody>
      </p:sp>
    </p:spTree>
    <p:extLst>
      <p:ext uri="{BB962C8B-B14F-4D97-AF65-F5344CB8AC3E}">
        <p14:creationId xmlns:p14="http://schemas.microsoft.com/office/powerpoint/2010/main" val="213346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 – The Training Strikes Back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205B807-61E4-409D-932A-A6C5E3ECDE82}"/>
              </a:ext>
            </a:extLst>
          </p:cNvPr>
          <p:cNvSpPr/>
          <p:nvPr/>
        </p:nvSpPr>
        <p:spPr>
          <a:xfrm>
            <a:off x="2938512" y="2348770"/>
            <a:ext cx="8750423" cy="1143000"/>
          </a:xfrm>
          <a:prstGeom prst="wedgeRoundRectCallout">
            <a:avLst>
              <a:gd name="adj1" fmla="val -55569"/>
              <a:gd name="adj2" fmla="val 118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A357D8-FAA4-4B71-AE18-FC2C4C07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471" y="2444172"/>
            <a:ext cx="8604504" cy="1531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ability to be trained does not make it an intelligent model, you should explore all options.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573C0-D23C-4910-8EEF-D6D2F97D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6354CD-D70F-4F68-B63B-281A9955DB57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Episode V notebook</a:t>
            </a:r>
          </a:p>
        </p:txBody>
      </p:sp>
    </p:spTree>
    <p:extLst>
      <p:ext uri="{BB962C8B-B14F-4D97-AF65-F5344CB8AC3E}">
        <p14:creationId xmlns:p14="http://schemas.microsoft.com/office/powerpoint/2010/main" val="11825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0"/>
    </mc:Choice>
    <mc:Fallback xmlns="">
      <p:transition spd="slow" advClick="0" advTm="18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 – Return of the Metrics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205B807-61E4-409D-932A-A6C5E3ECDE82}"/>
              </a:ext>
            </a:extLst>
          </p:cNvPr>
          <p:cNvSpPr/>
          <p:nvPr/>
        </p:nvSpPr>
        <p:spPr>
          <a:xfrm>
            <a:off x="2938512" y="2303050"/>
            <a:ext cx="8750423" cy="1143000"/>
          </a:xfrm>
          <a:prstGeom prst="wedgeRoundRectCallout">
            <a:avLst>
              <a:gd name="adj1" fmla="val -56301"/>
              <a:gd name="adj2" fmla="val 122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A357D8-FAA4-4B71-AE18-FC2C4C07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759" y="2377440"/>
            <a:ext cx="8490641" cy="154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a </a:t>
            </a:r>
            <a:r>
              <a:rPr lang="en-US" b="1" dirty="0" err="1"/>
              <a:t>Sith</a:t>
            </a:r>
            <a:r>
              <a:rPr lang="en-US" b="1" dirty="0"/>
              <a:t> deals in absolutes, there is not such thing as THE METRIC.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573C0-D23C-4910-8EEF-D6D2F97D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6354CD-D70F-4F68-B63B-281A9955DB57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Episode VI notebook</a:t>
            </a:r>
          </a:p>
        </p:txBody>
      </p:sp>
    </p:spTree>
    <p:extLst>
      <p:ext uri="{BB962C8B-B14F-4D97-AF65-F5344CB8AC3E}">
        <p14:creationId xmlns:p14="http://schemas.microsoft.com/office/powerpoint/2010/main" val="9302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0"/>
    </mc:Choice>
    <mc:Fallback xmlns="">
      <p:transition spd="slow" advClick="0" advTm="18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7149" y="1648406"/>
            <a:ext cx="8958671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Matrix Factorization is a collaborative filtering algorithm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2B03CDD-A9FF-4503-B2FC-B0F3065C8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EA8BBE-E332-4C82-B5AA-F6561F7BB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478" y="2253263"/>
            <a:ext cx="8572500" cy="31527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D08D16-C816-4A56-8B3E-27F99415A22A}"/>
              </a:ext>
            </a:extLst>
          </p:cNvPr>
          <p:cNvSpPr txBox="1">
            <a:spLocks/>
          </p:cNvSpPr>
          <p:nvPr/>
        </p:nvSpPr>
        <p:spPr>
          <a:xfrm>
            <a:off x="3069392" y="5735952"/>
            <a:ext cx="8958671" cy="681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It decomposes the an approximation of the rating matrix as the product of an user features and a movie features matrices in order to save space.</a:t>
            </a:r>
          </a:p>
        </p:txBody>
      </p:sp>
    </p:spTree>
    <p:extLst>
      <p:ext uri="{BB962C8B-B14F-4D97-AF65-F5344CB8AC3E}">
        <p14:creationId xmlns:p14="http://schemas.microsoft.com/office/powerpoint/2010/main" val="167563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5224" y="1648406"/>
            <a:ext cx="9482583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</a:t>
            </a:r>
            <a:r>
              <a:rPr lang="en-US" b="1" err="1"/>
              <a:t>MLContext</a:t>
            </a:r>
            <a:r>
              <a:rPr lang="en-US" b="1"/>
              <a:t>?</a:t>
            </a:r>
          </a:p>
          <a:p>
            <a:pPr marL="0" indent="0">
              <a:buNone/>
            </a:pPr>
            <a:r>
              <a:rPr lang="en-US" err="1"/>
              <a:t>MLContext</a:t>
            </a:r>
            <a:r>
              <a:rPr lang="en-US"/>
              <a:t> is the starting point for all ML.NET operations. The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MLContext</a:t>
            </a:r>
            <a:r>
              <a:rPr lang="en-US"/>
              <a:t> is used for all aspects of creating and consuming an ML.NET model. It is similar conceptually to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/>
              <a:t> in Entity Framework.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5" name="Picture 1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D02759B-F5A1-4F97-99D2-FEB2C7EB9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88E9AA-7C8B-4591-930A-510310FE1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087"/>
          <a:stretch/>
        </p:blipFill>
        <p:spPr>
          <a:xfrm>
            <a:off x="3992977" y="4310856"/>
            <a:ext cx="682599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5224" y="1648406"/>
            <a:ext cx="9482583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</a:t>
            </a:r>
            <a:r>
              <a:rPr lang="en-US" b="1" err="1"/>
              <a:t>DataView</a:t>
            </a:r>
            <a:r>
              <a:rPr lang="en-US" b="1"/>
              <a:t>?</a:t>
            </a:r>
          </a:p>
          <a:p>
            <a:pPr marL="0" indent="0">
              <a:buNone/>
            </a:pPr>
            <a:r>
              <a:rPr lang="en-US"/>
              <a:t>Data in ML.NET is represented as an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IDataView</a:t>
            </a:r>
            <a:r>
              <a:rPr lang="en-US"/>
              <a:t>, which is a flexible, efficient way of describing tabular data. </a:t>
            </a:r>
          </a:p>
          <a:p>
            <a:pPr marL="0" indent="0">
              <a:buNone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IDataView</a:t>
            </a:r>
            <a:r>
              <a:rPr lang="en-US"/>
              <a:t> objects can contain numbers, text, </a:t>
            </a:r>
            <a:r>
              <a:rPr lang="en-US" err="1"/>
              <a:t>booleans</a:t>
            </a:r>
            <a:r>
              <a:rPr lang="en-US"/>
              <a:t>, vectors, and more.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5" name="Picture 1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D02759B-F5A1-4F97-99D2-FEB2C7EB9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A6524-9DDF-437E-BD43-E03E7F91B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375" y="4661739"/>
            <a:ext cx="8363625" cy="9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3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EB41ED-4B03-44A9-A079-FBFB8DC4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8750776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transformer?</a:t>
            </a:r>
          </a:p>
          <a:p>
            <a:pPr marL="0" indent="0">
              <a:buNone/>
            </a:pPr>
            <a:r>
              <a:rPr lang="en-US"/>
              <a:t>In most cases, the data that you have available isn't suitable to be used directly to train a machine learning model. The raw data needs to be pre-processed using data transformations.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4DE88FDF-66C1-4F51-827C-0D635DE2B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3C112C-9367-47C4-91F1-8636F940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76" y="4538081"/>
            <a:ext cx="87725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4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of the workshop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D02E-DF6D-4BC2-8E66-ECF0163D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06088C-E285-45C6-9F94-914F4977F515}"/>
              </a:ext>
            </a:extLst>
          </p:cNvPr>
          <p:cNvSpPr txBox="1">
            <a:spLocks/>
          </p:cNvSpPr>
          <p:nvPr/>
        </p:nvSpPr>
        <p:spPr>
          <a:xfrm>
            <a:off x="609600" y="2789238"/>
            <a:ext cx="5386917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Clone the repository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E63EBB-5BEF-4ACD-AAD0-32E781F954CF}"/>
              </a:ext>
            </a:extLst>
          </p:cNvPr>
          <p:cNvSpPr/>
          <p:nvPr/>
        </p:nvSpPr>
        <p:spPr>
          <a:xfrm>
            <a:off x="609600" y="3369650"/>
            <a:ext cx="7909538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g</a:t>
            </a:r>
            <a:r>
              <a:rPr lang="en-US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it clone https://github.com/Ellyster/STW2020-MovieWars.git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bg1"/>
                </a:solidFill>
                <a:latin typeface="Microsoft New Tai Lue" pitchFamily="34" charset="0"/>
                <a:cs typeface="Microsoft New Tai Lue" pitchFamily="34" charset="0"/>
              </a:rPr>
              <a:t>And follow the README.md instructions to get it running</a:t>
            </a:r>
          </a:p>
        </p:txBody>
      </p:sp>
    </p:spTree>
    <p:extLst>
      <p:ext uri="{BB962C8B-B14F-4D97-AF65-F5344CB8AC3E}">
        <p14:creationId xmlns:p14="http://schemas.microsoft.com/office/powerpoint/2010/main" val="201073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EB41ED-4B03-44A9-A079-FBFB8DC4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8750776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estimator?</a:t>
            </a:r>
          </a:p>
          <a:p>
            <a:pPr marL="0" indent="0">
              <a:buNone/>
            </a:pPr>
            <a:r>
              <a:rPr lang="en-US"/>
              <a:t>An estimator is an 'untrained transformer'. It needs to 'fit' on the data to manufacture a transformer. It what we usually regard as a model.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4DE88FDF-66C1-4F51-827C-0D635DE2B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637D2-0D6A-4EE7-B58F-A51BC6716E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" r="10821"/>
          <a:stretch/>
        </p:blipFill>
        <p:spPr>
          <a:xfrm>
            <a:off x="2731761" y="4685719"/>
            <a:ext cx="9264096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BED47C-07B0-4F71-83A5-DD38139A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pipeline?</a:t>
            </a:r>
          </a:p>
          <a:p>
            <a:pPr marL="0" indent="0">
              <a:buNone/>
            </a:pPr>
            <a:r>
              <a:rPr lang="en-US"/>
              <a:t>A machine learning pipeline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IEstimator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ITransformer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/>
              <a:t> is a chain of several pre-processing transformers, an estimator model and several post-processing transformers.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F522953-EBD2-4299-8F99-49DFA844A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EC55B-6F3D-43CE-A3AA-530B8DEF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07" y="4799507"/>
            <a:ext cx="90487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36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62C903-4AA2-43CE-8B54-433E3605D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fitting a model?</a:t>
            </a:r>
          </a:p>
          <a:p>
            <a:pPr marL="0" indent="0">
              <a:buNone/>
            </a:pPr>
            <a:r>
              <a:rPr lang="en-US"/>
              <a:t>The data transformations and algorithms you have specified are not executed until you call the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Fit()</a:t>
            </a:r>
            <a:r>
              <a:rPr lang="en-US"/>
              <a:t> method. This is when model training happens, and the estimator gets replaced by the trained transformer.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5C8963E0-593B-4836-94F1-955C88617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CFCBB-ADC5-46CC-8606-B951A13FE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089" y="4614238"/>
            <a:ext cx="57721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5400CC-0218-45F8-A488-50FC67EBF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model evaluation?</a:t>
            </a:r>
          </a:p>
          <a:p>
            <a:pPr marL="0" indent="0">
              <a:buNone/>
            </a:pPr>
            <a:r>
              <a:rPr lang="en-US"/>
              <a:t>Is just transform the already trained pipeline and its context in a binary format so that it can be stored.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Which are the Matrix Factorization metrics?</a:t>
            </a:r>
          </a:p>
          <a:p>
            <a:pPr marL="0" indent="0">
              <a:buNone/>
            </a:pPr>
            <a:r>
              <a:rPr lang="en-US"/>
              <a:t>The it can be evaluated same as a regression model. This means that we can use R</a:t>
            </a:r>
            <a:r>
              <a:rPr lang="en-US" baseline="30000"/>
              <a:t>2</a:t>
            </a:r>
            <a:r>
              <a:rPr lang="en-US"/>
              <a:t> and Mean Average Error.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C2C1BC9-00F7-4EC8-8254-C981C0AAB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046CF-B73D-4991-A5E8-293D81478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69" y="3417866"/>
            <a:ext cx="68389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3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14A028-C1F8-450E-A03A-CBF313DA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model serialization?</a:t>
            </a:r>
          </a:p>
          <a:p>
            <a:pPr marL="0" indent="0">
              <a:buNone/>
            </a:pPr>
            <a:r>
              <a:rPr lang="en-US"/>
              <a:t>Is just transform the already trained pipeline and its context in a binary format so that it can be stored.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What is </a:t>
            </a:r>
            <a:r>
              <a:rPr lang="en-US" b="1" err="1"/>
              <a:t>MLOps</a:t>
            </a:r>
            <a:r>
              <a:rPr lang="en-US" b="1"/>
              <a:t>?</a:t>
            </a:r>
          </a:p>
          <a:p>
            <a:pPr marL="0" indent="0">
              <a:buNone/>
            </a:pPr>
            <a:r>
              <a:rPr lang="en-US"/>
              <a:t>Is to treat ML models as code, versioning our experiments and doing continuous deployment of the results.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6A51EB67-1019-4E60-9A7B-273428314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920A8-9596-4948-83FD-FB5B46EC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35" y="3429000"/>
            <a:ext cx="6372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5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205B807-61E4-409D-932A-A6C5E3ECDE82}"/>
              </a:ext>
            </a:extLst>
          </p:cNvPr>
          <p:cNvSpPr/>
          <p:nvPr/>
        </p:nvSpPr>
        <p:spPr>
          <a:xfrm>
            <a:off x="2938512" y="2340864"/>
            <a:ext cx="8750423" cy="1143000"/>
          </a:xfrm>
          <a:prstGeom prst="wedgeRoundRectCallout">
            <a:avLst>
              <a:gd name="adj1" fmla="val -56301"/>
              <a:gd name="adj2" fmla="val 138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A357D8-FAA4-4B71-AE18-FC2C4C07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152" y="2457450"/>
            <a:ext cx="8080248" cy="9715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Now, it’s time to build our production model. </a:t>
            </a:r>
            <a:br>
              <a:rPr lang="en-US" b="1" dirty="0"/>
            </a:br>
            <a:r>
              <a:rPr lang="en-US" b="1" dirty="0"/>
              <a:t>For my ally is The Data, and a powerful ally it 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573C0-D23C-4910-8EEF-D6D2F97D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6354CD-D70F-4F68-B63B-281A9955DB57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ML.NET project</a:t>
            </a:r>
          </a:p>
        </p:txBody>
      </p:sp>
    </p:spTree>
    <p:extLst>
      <p:ext uri="{BB962C8B-B14F-4D97-AF65-F5344CB8AC3E}">
        <p14:creationId xmlns:p14="http://schemas.microsoft.com/office/powerpoint/2010/main" val="269876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0"/>
    </mc:Choice>
    <mc:Fallback xmlns="">
      <p:transition spd="slow" advClick="0" advTm="18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VIII – The Last Hyper-parameter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1F92BC-5E92-4BF8-8FE7-0248BE57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956" y="1648406"/>
            <a:ext cx="9115039" cy="49486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What are hyper-parameters?</a:t>
            </a:r>
          </a:p>
          <a:p>
            <a:pPr marL="0" indent="0">
              <a:buNone/>
            </a:pPr>
            <a:r>
              <a:rPr lang="en-US"/>
              <a:t>The hyper-parameters are just parameters that modify the way a model is trained.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Which are the Matrix Factorization ones?</a:t>
            </a:r>
          </a:p>
          <a:p>
            <a:pPr marL="0" indent="0">
              <a:buNone/>
            </a:pPr>
            <a:r>
              <a:rPr lang="en-US" err="1"/>
              <a:t>ML.Net’s</a:t>
            </a:r>
            <a:r>
              <a:rPr lang="en-US"/>
              <a:t> Matrix Factorization implementation has two hyper-parameters:</a:t>
            </a:r>
          </a:p>
          <a:p>
            <a:pPr lvl="1"/>
            <a:r>
              <a:rPr lang="en-US" sz="2000" err="1">
                <a:solidFill>
                  <a:srgbClr val="9CDCFE"/>
                </a:solidFill>
                <a:latin typeface="Consolas" panose="020B0609020204030204" pitchFamily="49" charset="0"/>
              </a:rPr>
              <a:t>NumberOfIterations</a:t>
            </a:r>
            <a:r>
              <a:rPr lang="en-US"/>
              <a:t> the number of iterations that the approximation algorithm performs, increases accuracy and training time. </a:t>
            </a:r>
          </a:p>
          <a:p>
            <a:pPr lvl="1"/>
            <a:r>
              <a:rPr lang="en-US" sz="2000" err="1">
                <a:solidFill>
                  <a:srgbClr val="9CDCFE"/>
                </a:solidFill>
                <a:latin typeface="Consolas" panose="020B0609020204030204" pitchFamily="49" charset="0"/>
              </a:rPr>
              <a:t>ApproximationRank</a:t>
            </a:r>
            <a:r>
              <a:rPr lang="en-US"/>
              <a:t>: the number of features that we use for the users and movies matrices, increases accuracy and model size.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C04BCDF-907D-4500-95C8-DF017529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2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IX – The Rise of Predictions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15A78F-F93C-4F23-8A39-46DD17244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prediction engine?</a:t>
            </a:r>
          </a:p>
          <a:p>
            <a:pPr marL="0" indent="0">
              <a:buNone/>
            </a:pPr>
            <a:r>
              <a:rPr lang="en-US"/>
              <a:t>Is a way of executing the pipeline optimized for individual predictions.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Individual or Batch predictions?</a:t>
            </a:r>
          </a:p>
          <a:p>
            <a:pPr marL="0" indent="0">
              <a:buNone/>
            </a:pPr>
            <a:r>
              <a:rPr lang="en-US"/>
              <a:t>For individual predictions is better to use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Predict()</a:t>
            </a:r>
            <a:r>
              <a:rPr lang="en-US"/>
              <a:t>, for doing several predictions in batch is better to use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Transform()</a:t>
            </a:r>
            <a:r>
              <a:rPr lang="en-US"/>
              <a:t>.</a:t>
            </a:r>
          </a:p>
        </p:txBody>
      </p:sp>
      <p:pic>
        <p:nvPicPr>
          <p:cNvPr id="11" name="Picture 10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D8817E7-CF6E-4E09-92BE-261F22CD6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AC64C-9321-439E-9FB8-21DBEF39E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699" y="3280411"/>
            <a:ext cx="8304701" cy="8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7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5B025-8E0C-4E04-B6FD-A82169462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776" y="5230368"/>
            <a:ext cx="9253728" cy="886968"/>
          </a:xfrm>
        </p:spPr>
        <p:txBody>
          <a:bodyPr>
            <a:normAutofit/>
          </a:bodyPr>
          <a:lstStyle/>
          <a:p>
            <a:r>
              <a:rPr lang="en-US" sz="4800" b="1" dirty="0"/>
              <a:t>And may the Data be with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4B08CA2-17DF-49F5-B8FD-04894B0C8B50}"/>
              </a:ext>
            </a:extLst>
          </p:cNvPr>
          <p:cNvSpPr txBox="1">
            <a:spLocks/>
          </p:cNvSpPr>
          <p:nvPr/>
        </p:nvSpPr>
        <p:spPr>
          <a:xfrm>
            <a:off x="3593550" y="2252472"/>
            <a:ext cx="4407450" cy="11765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1885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356AD30-62AB-4E7D-95B0-2359007B1469}"/>
              </a:ext>
            </a:extLst>
          </p:cNvPr>
          <p:cNvSpPr/>
          <p:nvPr/>
        </p:nvSpPr>
        <p:spPr>
          <a:xfrm>
            <a:off x="335629" y="1612477"/>
            <a:ext cx="10620394" cy="2126610"/>
          </a:xfrm>
          <a:prstGeom prst="wedgeRoundRectCallout">
            <a:avLst>
              <a:gd name="adj1" fmla="val -80"/>
              <a:gd name="adj2" fmla="val 106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dark side of the force </a:t>
            </a:r>
            <a:br>
              <a:rPr lang="en-US"/>
            </a:br>
            <a:r>
              <a:rPr lang="en-US" sz="1800"/>
              <a:t>Personal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508" y="1937434"/>
            <a:ext cx="11123802" cy="172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“When you look at the dark side, careful you must be… for the dark side looks back.”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3" name="Picture 1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5060DB7A-5F96-4575-AA24-B86C3AFB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0474"/>
            <a:ext cx="3686074" cy="16218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1AF327-C3AB-4C71-B6E3-39BEB610DDD3}"/>
              </a:ext>
            </a:extLst>
          </p:cNvPr>
          <p:cNvSpPr/>
          <p:nvPr/>
        </p:nvSpPr>
        <p:spPr>
          <a:xfrm>
            <a:off x="-481956" y="5595847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See the Dark Side notebook</a:t>
            </a:r>
          </a:p>
        </p:txBody>
      </p:sp>
    </p:spTree>
    <p:extLst>
      <p:ext uri="{BB962C8B-B14F-4D97-AF65-F5344CB8AC3E}">
        <p14:creationId xmlns:p14="http://schemas.microsoft.com/office/powerpoint/2010/main" val="92139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About us</a:t>
            </a:r>
          </a:p>
        </p:txBody>
      </p:sp>
      <p:pic>
        <p:nvPicPr>
          <p:cNvPr id="5" name="Content Placeholder 4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E793B3D6-6ACF-4763-8933-19A39989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72" y="1605880"/>
            <a:ext cx="2901054" cy="3868073"/>
          </a:xfr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9B74FC4-3E27-4782-928E-DA4A7B448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93" y="1605880"/>
            <a:ext cx="3026937" cy="3875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6BBE0-F514-4A30-85E7-20C37C4F726D}"/>
              </a:ext>
            </a:extLst>
          </p:cNvPr>
          <p:cNvSpPr txBox="1"/>
          <p:nvPr/>
        </p:nvSpPr>
        <p:spPr>
          <a:xfrm>
            <a:off x="1271957" y="5480982"/>
            <a:ext cx="34242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Manuel Ruiz Cardenas</a:t>
            </a:r>
          </a:p>
          <a:p>
            <a:pPr algn="ctr"/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Associate Data Scientist @ Unit4</a:t>
            </a:r>
          </a:p>
          <a:p>
            <a:pPr algn="ctr"/>
            <a:r>
              <a:rPr lang="en-US" sz="1200" i="1">
                <a:solidFill>
                  <a:schemeClr val="bg1">
                    <a:lumMod val="65000"/>
                  </a:schemeClr>
                </a:solidFill>
              </a:rPr>
              <a:t>Manuel.Antonio.Ruiz.Cardenas@unit4.com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2A60A-A1CB-4BA6-8A53-32AA2712E8FC}"/>
              </a:ext>
            </a:extLst>
          </p:cNvPr>
          <p:cNvSpPr txBox="1"/>
          <p:nvPr/>
        </p:nvSpPr>
        <p:spPr>
          <a:xfrm>
            <a:off x="7375732" y="5473953"/>
            <a:ext cx="353853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Alonso Gragera Aguaza</a:t>
            </a:r>
          </a:p>
          <a:p>
            <a:pPr algn="ctr"/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ML Expert @ Unit4</a:t>
            </a:r>
          </a:p>
          <a:p>
            <a:pPr lvl="0" algn="ctr"/>
            <a:r>
              <a:rPr lang="en-US" sz="1200" i="1">
                <a:solidFill>
                  <a:prstClr val="white">
                    <a:lumMod val="65000"/>
                  </a:prstClr>
                </a:solidFill>
              </a:rPr>
              <a:t>Alonso.Gragera.Aguaza@unit4.com</a:t>
            </a:r>
          </a:p>
        </p:txBody>
      </p:sp>
    </p:spTree>
    <p:extLst>
      <p:ext uri="{BB962C8B-B14F-4D97-AF65-F5344CB8AC3E}">
        <p14:creationId xmlns:p14="http://schemas.microsoft.com/office/powerpoint/2010/main" val="4187270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dark side of the force </a:t>
            </a:r>
            <a:br>
              <a:rPr lang="en-US"/>
            </a:br>
            <a:r>
              <a:rPr lang="en-US" sz="1800"/>
              <a:t>Personal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928" y="2457450"/>
            <a:ext cx="9084407" cy="3168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Jedi fight for obtaining ratings using the information about users and movies.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Conversely we, The </a:t>
            </a:r>
            <a:r>
              <a:rPr lang="en-US" dirty="0" err="1"/>
              <a:t>Sith</a:t>
            </a:r>
            <a:r>
              <a:rPr lang="en-US" dirty="0"/>
              <a:t>, fight for control all users using the information of provided by their ratings, this is the true path. We wont rest until everyone is identified.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F37A7-A55B-4464-9504-9DB959FC2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1" y="3023144"/>
            <a:ext cx="2043743" cy="19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02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dark side of the force </a:t>
            </a:r>
            <a:br>
              <a:rPr lang="en-US"/>
            </a:br>
            <a:r>
              <a:rPr lang="en-US" sz="1800"/>
              <a:t>Personal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3762" y="1581308"/>
            <a:ext cx="6416523" cy="46097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/>
              <a:t>Current dark side agenda:</a:t>
            </a:r>
          </a:p>
          <a:p>
            <a:r>
              <a:rPr lang="en-US">
                <a:latin typeface="Microsoft New Tai Lue"/>
                <a:cs typeface="Microsoft New Tai Lue"/>
              </a:rPr>
              <a:t>What is your gender? </a:t>
            </a:r>
            <a:endParaRPr lang="en-US"/>
          </a:p>
          <a:p>
            <a:pPr marL="0" indent="0">
              <a:buNone/>
            </a:pPr>
            <a:r>
              <a:rPr lang="en-US"/>
              <a:t>	77% accurate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>
                <a:latin typeface="Microsoft New Tai Lue"/>
                <a:cs typeface="Microsoft New Tai Lue"/>
              </a:rPr>
              <a:t>What is your age? </a:t>
            </a:r>
            <a:endParaRPr lang="en-US"/>
          </a:p>
          <a:p>
            <a:pPr marL="0" indent="0">
              <a:buNone/>
            </a:pPr>
            <a:r>
              <a:rPr lang="en-US"/>
              <a:t>	± 2,7 years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What is your occupation?</a:t>
            </a:r>
          </a:p>
          <a:p>
            <a:pPr marL="0" indent="0">
              <a:buNone/>
            </a:pPr>
            <a:r>
              <a:rPr lang="en-US"/>
              <a:t>	73% accurate</a:t>
            </a:r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12432B9-8900-4182-A9F3-C780484CC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7" y="3015749"/>
            <a:ext cx="20574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5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dark side of the force </a:t>
            </a:r>
            <a:br>
              <a:rPr lang="en-US"/>
            </a:br>
            <a:r>
              <a:rPr lang="en-US" sz="1800"/>
              <a:t>Personal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417" y="1590367"/>
            <a:ext cx="9482583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Further goals of the dark side cause: </a:t>
            </a:r>
          </a:p>
          <a:p>
            <a:r>
              <a:rPr lang="en-US" dirty="0"/>
              <a:t>Are you happy/in love/depressed?</a:t>
            </a:r>
          </a:p>
          <a:p>
            <a:r>
              <a:rPr lang="en-US" dirty="0"/>
              <a:t>Are you married/single?</a:t>
            </a:r>
          </a:p>
          <a:p>
            <a:r>
              <a:rPr lang="en-US" dirty="0"/>
              <a:t>How many kids you have? And how old are they?</a:t>
            </a:r>
          </a:p>
          <a:p>
            <a:r>
              <a:rPr lang="en-US" dirty="0"/>
              <a:t>What is your political opinion?</a:t>
            </a:r>
          </a:p>
          <a:p>
            <a:r>
              <a:rPr lang="en-US" dirty="0"/>
              <a:t>What is your sexual orientation?</a:t>
            </a:r>
          </a:p>
          <a:p>
            <a:r>
              <a:rPr lang="en-US" dirty="0"/>
              <a:t>How much is your income?</a:t>
            </a:r>
          </a:p>
          <a:p>
            <a:r>
              <a:rPr lang="en-US" dirty="0"/>
              <a:t>What is your work schedule?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569652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8" name="Content Placeholder 5" descr="A picture containing shellfish, light&#10;&#10;Description automatically generated">
            <a:extLst>
              <a:ext uri="{FF2B5EF4-FFF2-40B4-BE49-F238E27FC236}">
                <a16:creationId xmlns:a16="http://schemas.microsoft.com/office/drawing/2014/main" id="{28725E63-FC87-4AD8-A1CA-A60D64BA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7" y="3016964"/>
            <a:ext cx="2057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Goals of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006" y="1916999"/>
            <a:ext cx="11129394" cy="375005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latin typeface="Microsoft New Tai Lue"/>
                <a:cs typeface="Microsoft New Tai Lue"/>
              </a:rPr>
              <a:t>Understand the recommendation problem</a:t>
            </a:r>
            <a:endParaRPr lang="en-US" dirty="0"/>
          </a:p>
          <a:p>
            <a:r>
              <a:rPr lang="en-US" dirty="0">
                <a:latin typeface="Microsoft New Tai Lue"/>
                <a:cs typeface="Microsoft New Tai Lue"/>
              </a:rPr>
              <a:t>Know the classification of available approaches for building recommender systems</a:t>
            </a:r>
          </a:p>
          <a:p>
            <a:r>
              <a:rPr lang="en-US" dirty="0">
                <a:latin typeface="Microsoft New Tai Lue"/>
                <a:cs typeface="Microsoft New Tai Lue"/>
              </a:rPr>
              <a:t>Learn how to handle the power of “The Data” with preprocessing and predictive models</a:t>
            </a:r>
          </a:p>
          <a:p>
            <a:r>
              <a:rPr lang="en-US" dirty="0">
                <a:latin typeface="Microsoft New Tai Lue"/>
                <a:cs typeface="Microsoft New Tai Lue"/>
              </a:rPr>
              <a:t>Know how to prototype and compare models from the points of view of both, Data Scientists and a ML Engineers</a:t>
            </a:r>
          </a:p>
          <a:p>
            <a:r>
              <a:rPr lang="en-US" dirty="0">
                <a:latin typeface="Microsoft New Tai Lue"/>
                <a:cs typeface="Microsoft New Tai Lue"/>
              </a:rPr>
              <a:t>Become aware of the powers and dangers of the Dark Side of “The Data”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Disclaimer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5A031-52AC-4379-A668-DE8560B3F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026" name="Picture 2" descr="https://www.fbi.gov/image-repository/fbias-anti-piracy-warning-seal.png">
            <a:extLst>
              <a:ext uri="{FF2B5EF4-FFF2-40B4-BE49-F238E27FC236}">
                <a16:creationId xmlns:a16="http://schemas.microsoft.com/office/drawing/2014/main" id="{717C8B2E-02A9-4642-990E-97CB5C5B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0975"/>
            <a:ext cx="2969790" cy="299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E0E8C-707F-4DEB-B6DD-ED394E88498F}"/>
              </a:ext>
            </a:extLst>
          </p:cNvPr>
          <p:cNvSpPr txBox="1"/>
          <p:nvPr/>
        </p:nvSpPr>
        <p:spPr>
          <a:xfrm>
            <a:off x="4003119" y="2492701"/>
            <a:ext cx="7664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Obviously, we don’t own any of the </a:t>
            </a:r>
            <a:r>
              <a:rPr lang="en-US" sz="2000" i="1">
                <a:solidFill>
                  <a:schemeClr val="bg1"/>
                </a:solidFill>
              </a:rPr>
              <a:t>Star Wars</a:t>
            </a:r>
            <a:r>
              <a:rPr lang="en-US" sz="2000">
                <a:solidFill>
                  <a:schemeClr val="bg1"/>
                </a:solidFill>
              </a:rPr>
              <a:t> copyrights, they belong to </a:t>
            </a:r>
            <a:r>
              <a:rPr lang="en-US" sz="2000" i="1">
                <a:solidFill>
                  <a:schemeClr val="bg1"/>
                </a:solidFill>
              </a:rPr>
              <a:t>Lucasfilm LLC</a:t>
            </a:r>
            <a:r>
              <a:rPr lang="en-US" sz="2000">
                <a:solidFill>
                  <a:schemeClr val="bg1"/>
                </a:solidFill>
              </a:rPr>
              <a:t> and </a:t>
            </a:r>
            <a:r>
              <a:rPr lang="en-US" sz="2000" i="1">
                <a:solidFill>
                  <a:schemeClr val="bg1"/>
                </a:solidFill>
              </a:rPr>
              <a:t>The Walt Disney Company</a:t>
            </a:r>
            <a:r>
              <a:rPr lang="en-US" sz="2000">
                <a:solidFill>
                  <a:schemeClr val="bg1"/>
                </a:solidFill>
              </a:rPr>
              <a:t>. It is used under the parody &amp; educational fair use of the copyright act.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The datasets used for this workshop is publicly available at </a:t>
            </a:r>
            <a:r>
              <a:rPr lang="en-US" sz="2000" i="1" err="1">
                <a:solidFill>
                  <a:schemeClr val="bg1"/>
                </a:solidFill>
              </a:rPr>
              <a:t>MovieLens</a:t>
            </a:r>
            <a:r>
              <a:rPr lang="en-US" sz="2000">
                <a:solidFill>
                  <a:schemeClr val="bg1"/>
                </a:solidFill>
              </a:rPr>
              <a:t> website.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i="1">
                <a:solidFill>
                  <a:schemeClr val="bg1"/>
                </a:solidFill>
              </a:rPr>
              <a:t>Unit4</a:t>
            </a:r>
            <a:r>
              <a:rPr lang="en-US" sz="2000">
                <a:solidFill>
                  <a:schemeClr val="bg1"/>
                </a:solidFill>
              </a:rPr>
              <a:t> does not provide services such as </a:t>
            </a:r>
            <a:r>
              <a:rPr lang="en-US" sz="2000" i="1">
                <a:solidFill>
                  <a:schemeClr val="bg1"/>
                </a:solidFill>
              </a:rPr>
              <a:t>Unit4 </a:t>
            </a:r>
            <a:r>
              <a:rPr lang="en-US" sz="2000" i="1" err="1">
                <a:solidFill>
                  <a:schemeClr val="bg1"/>
                </a:solidFill>
              </a:rPr>
              <a:t>Videoclub</a:t>
            </a:r>
            <a:r>
              <a:rPr lang="en-US" sz="2000">
                <a:solidFill>
                  <a:schemeClr val="bg1"/>
                </a:solidFill>
              </a:rPr>
              <a:t> or </a:t>
            </a:r>
            <a:r>
              <a:rPr lang="en-US" sz="2000" i="1">
                <a:solidFill>
                  <a:schemeClr val="bg1"/>
                </a:solidFill>
              </a:rPr>
              <a:t>Movies4U</a:t>
            </a:r>
            <a:r>
              <a:rPr lang="en-US" sz="2000">
                <a:solidFill>
                  <a:schemeClr val="bg1"/>
                </a:solidFill>
              </a:rPr>
              <a:t>, neither in Naboo nor anywhere else in the know galaxy… yet.</a:t>
            </a:r>
          </a:p>
        </p:txBody>
      </p:sp>
    </p:spTree>
    <p:extLst>
      <p:ext uri="{BB962C8B-B14F-4D97-AF65-F5344CB8AC3E}">
        <p14:creationId xmlns:p14="http://schemas.microsoft.com/office/powerpoint/2010/main" val="216290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 of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2235" y="1749108"/>
            <a:ext cx="5970165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Sense</a:t>
            </a:r>
          </a:p>
          <a:p>
            <a:pPr lvl="1" fontAlgn="base"/>
            <a:r>
              <a:rPr lang="en-US" dirty="0"/>
              <a:t>Episode I – The Phantom Problem  </a:t>
            </a:r>
          </a:p>
          <a:p>
            <a:pPr lvl="1" fontAlgn="base"/>
            <a:r>
              <a:rPr lang="en-US" dirty="0"/>
              <a:t>Episode II – Attack of the Data</a:t>
            </a:r>
          </a:p>
          <a:p>
            <a:pPr lvl="1" fontAlgn="base"/>
            <a:r>
              <a:rPr lang="en-US" dirty="0"/>
              <a:t>Episode III – Revenge of the Outliers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Control</a:t>
            </a:r>
          </a:p>
          <a:p>
            <a:pPr lvl="1" fontAlgn="base"/>
            <a:r>
              <a:rPr lang="en-US" dirty="0"/>
              <a:t>Episode IV – A New Pipeline </a:t>
            </a:r>
          </a:p>
          <a:p>
            <a:pPr lvl="1" fontAlgn="base"/>
            <a:r>
              <a:rPr lang="en-US" dirty="0"/>
              <a:t>Episode V – The Training Strikes Back </a:t>
            </a:r>
          </a:p>
          <a:p>
            <a:pPr lvl="1" fontAlgn="base"/>
            <a:r>
              <a:rPr lang="en-US" dirty="0"/>
              <a:t>Episode VI – Return of the Metrics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</a:t>
            </a:r>
          </a:p>
          <a:p>
            <a:pPr lvl="1" fontAlgn="base"/>
            <a:r>
              <a:rPr lang="en-US" dirty="0"/>
              <a:t>Episode VII – The Model Awakens </a:t>
            </a:r>
          </a:p>
          <a:p>
            <a:pPr lvl="1" fontAlgn="base"/>
            <a:r>
              <a:rPr lang="en-US" dirty="0"/>
              <a:t>Episode VIII – The Last Hyper-parameter </a:t>
            </a:r>
          </a:p>
          <a:p>
            <a:pPr lvl="1" fontAlgn="base"/>
            <a:r>
              <a:rPr lang="en-US" dirty="0"/>
              <a:t>Episode IX – The Rise of Predictions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BONUS: The Dark Side of “The Data”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C8605-493A-4F49-B946-AD17912ED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2" name="Picture 11" descr="A picture containing green&#10;&#10;Description automatically generated">
            <a:extLst>
              <a:ext uri="{FF2B5EF4-FFF2-40B4-BE49-F238E27FC236}">
                <a16:creationId xmlns:a16="http://schemas.microsoft.com/office/drawing/2014/main" id="{2ECF72CC-9C70-4FE8-B237-1CA989DD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" y="1430261"/>
            <a:ext cx="3696573" cy="4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4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ieWars intro">
            <a:hlinkClick r:id="" action="ppaction://media"/>
            <a:extLst>
              <a:ext uri="{FF2B5EF4-FFF2-40B4-BE49-F238E27FC236}">
                <a16:creationId xmlns:a16="http://schemas.microsoft.com/office/drawing/2014/main" id="{B0D2CDE4-2E2D-4628-87F5-109D7F741D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I – The Phantom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9056" y="2681056"/>
            <a:ext cx="9396926" cy="3915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Recommender System?</a:t>
            </a:r>
            <a:endParaRPr lang="en-US"/>
          </a:p>
          <a:p>
            <a:pPr marL="0" indent="0">
              <a:buNone/>
            </a:pPr>
            <a:r>
              <a:rPr lang="en-US"/>
              <a:t>Recommender systems collect information from users’ preference for a set of items and predict the best desired items for them. The information can be obtained explicitly by recording users’ ratings or implicitly by observing users’ behavior.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5" name="Picture 1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D02759B-F5A1-4F97-99D2-FEB2C7EB9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3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I – The Phantom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9056" y="1648406"/>
            <a:ext cx="9396926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Machine Learning?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Machine learning uses known data to find patterns in order to make predictions on new, unknown data.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What are Features and Labels?</a:t>
            </a:r>
          </a:p>
          <a:p>
            <a:pPr marL="0" indent="0">
              <a:buNone/>
            </a:pPr>
            <a:r>
              <a:rPr lang="en-US" dirty="0"/>
              <a:t>The inputs for machine learning are called </a:t>
            </a:r>
            <a:r>
              <a:rPr lang="en-US" u="sng" dirty="0"/>
              <a:t>Features</a:t>
            </a:r>
            <a:r>
              <a:rPr lang="en-US" dirty="0"/>
              <a:t>, which are the attributes used to make predictions. The output of machine learning is called the </a:t>
            </a:r>
            <a:r>
              <a:rPr lang="en-US" u="sng" dirty="0"/>
              <a:t>Label or Target</a:t>
            </a:r>
            <a:r>
              <a:rPr lang="en-US" dirty="0"/>
              <a:t>, which is the actual prediction.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5" name="Picture 1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D02759B-F5A1-4F97-99D2-FEB2C7EB9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5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082-music-box-pp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1E984FDF-1837-4557-8293-EECC85904CE6}" vid="{5F5E44D7-649E-41C5-9A92-D1762A4E7C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75466005B5434DB69483A2E6AF7AB3" ma:contentTypeVersion="9" ma:contentTypeDescription="Create a new document." ma:contentTypeScope="" ma:versionID="50984684d832ee9e159978650a2067c8">
  <xsd:schema xmlns:xsd="http://www.w3.org/2001/XMLSchema" xmlns:xs="http://www.w3.org/2001/XMLSchema" xmlns:p="http://schemas.microsoft.com/office/2006/metadata/properties" xmlns:ns2="f3533a59-48db-40bc-851c-6095552a6e2b" targetNamespace="http://schemas.microsoft.com/office/2006/metadata/properties" ma:root="true" ma:fieldsID="5bad15a1c1a4ce2836f5148776b82fd8" ns2:_="">
    <xsd:import namespace="f3533a59-48db-40bc-851c-6095552a6e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533a59-48db-40bc-851c-6095552a6e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E2FEEB-6016-4D9B-8C8C-673AC06D00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B1E717-6DDF-439C-A7CC-C6F5C019C6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533a59-48db-40bc-851c-6095552a6e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F71D6A-057B-404B-9AD7-94F2E475F11F}">
  <ds:schemaRefs>
    <ds:schemaRef ds:uri="535841ff-fad5-4a96-970c-ebf0484d86e0"/>
    <ds:schemaRef ds:uri="d70e91c7-0dd4-489b-8e3f-9e16f0debb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4994</TotalTime>
  <Words>1455</Words>
  <Application>Microsoft Office PowerPoint</Application>
  <PresentationFormat>Widescreen</PresentationFormat>
  <Paragraphs>196</Paragraphs>
  <Slides>32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Microsoft New Tai Lue</vt:lpstr>
      <vt:lpstr>Office Theme</vt:lpstr>
      <vt:lpstr>20082-music-box-ppt-template</vt:lpstr>
      <vt:lpstr> Movie Wars</vt:lpstr>
      <vt:lpstr>Material of the workshop</vt:lpstr>
      <vt:lpstr>About us</vt:lpstr>
      <vt:lpstr>Goals of the workshop</vt:lpstr>
      <vt:lpstr>Disclaimer</vt:lpstr>
      <vt:lpstr>Contents of the workshop</vt:lpstr>
      <vt:lpstr>PowerPoint Presentation</vt:lpstr>
      <vt:lpstr>Episode I – The Phantom Problem</vt:lpstr>
      <vt:lpstr>Episode I – The Phantom Problem</vt:lpstr>
      <vt:lpstr>Episode II – Attack of the Data</vt:lpstr>
      <vt:lpstr>Episode III – Revenge of the Outliers</vt:lpstr>
      <vt:lpstr>Episode IV – A New Pipeline </vt:lpstr>
      <vt:lpstr>Episode IV – A New Pipeline </vt:lpstr>
      <vt:lpstr>Episode V – The Training Strikes Back</vt:lpstr>
      <vt:lpstr>Episode VI – Return of the Metrics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VIII – The Last Hyper-parameter</vt:lpstr>
      <vt:lpstr>Episode IX – The Rise of Predictions</vt:lpstr>
      <vt:lpstr>PowerPoint Presentation</vt:lpstr>
      <vt:lpstr>The dark side of the force  Personal information</vt:lpstr>
      <vt:lpstr>The dark side of the force  Personal information</vt:lpstr>
      <vt:lpstr>The dark side of the force  Personal information</vt:lpstr>
      <vt:lpstr>The dark side of the force  Personal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Alonso Gragera Aguaza</dc:creator>
  <cp:lastModifiedBy>Alonso Gragera Aguaza</cp:lastModifiedBy>
  <cp:revision>21</cp:revision>
  <dcterms:created xsi:type="dcterms:W3CDTF">2020-01-22T13:42:32Z</dcterms:created>
  <dcterms:modified xsi:type="dcterms:W3CDTF">2020-09-28T07:34:17Z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0x0101003775466005B5434DB69483A2E6AF7AB3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xd_Signature">
    <vt:bool>false</vt:bool>
  </property>
</Properties>
</file>